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531F-E3EE-4EA5-917F-0CB4679F54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E0EF-E6F2-4795-9FC2-1F1E2DD4A4A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5973E-F1AB-46A1-8C12-81FF4B208F3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E3C25-D315-4048-AE84-652710BA50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66B8F5-8B99-49EC-946E-149E19EAEB9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66B8F5-8B99-49EC-946E-149E19EAEB9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66B8F5-8B99-49EC-946E-149E19EAEB9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6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205"/>
              </a:spcBef>
            </a:pPr>
            <a:endParaRPr lang="ru-RU" spc="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120"/>
              </a:spcBef>
            </a:pPr>
            <a:r>
              <a:rPr lang="en-US" spc="-5">
                <a:solidFill>
                  <a:prstClr val="black"/>
                </a:solidFill>
              </a:rPr>
              <a:t>powered by</a:t>
            </a:r>
            <a:endParaRPr lang="en-US" spc="-9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FEFEFE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34290" defTabSz="829310">
              <a:spcBef>
                <a:spcPts val="85"/>
              </a:spcBef>
            </a:pPr>
            <a:fld id="{81D60167-4931-47E6-BA6A-407CBD079E47}" type="slidenum">
              <a:rPr lang="ru-RU" spc="77" smtClean="0"/>
            </a:fld>
            <a:endParaRPr lang="ru-RU" spc="77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953" y="177056"/>
            <a:ext cx="10708094" cy="293029"/>
          </a:xfrm>
        </p:spPr>
        <p:txBody>
          <a:bodyPr lIns="0" tIns="0" rIns="0" bIns="0"/>
          <a:lstStyle>
            <a:lvl1pPr>
              <a:defRPr sz="1905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6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205"/>
              </a:spcBef>
            </a:pPr>
            <a:endParaRPr lang="ru-RU" spc="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120"/>
              </a:spcBef>
            </a:pPr>
            <a:r>
              <a:rPr lang="en-US" spc="-5">
                <a:solidFill>
                  <a:prstClr val="black"/>
                </a:solidFill>
              </a:rPr>
              <a:t>powered by</a:t>
            </a:r>
            <a:endParaRPr lang="en-US" spc="-9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FEFEFE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34290" defTabSz="829310">
              <a:spcBef>
                <a:spcPts val="85"/>
              </a:spcBef>
            </a:pPr>
            <a:fld id="{81D60167-4931-47E6-BA6A-407CBD079E47}" type="slidenum">
              <a:rPr lang="ru-RU" spc="77" smtClean="0"/>
            </a:fld>
            <a:endParaRPr lang="ru-RU" spc="77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953" y="177056"/>
            <a:ext cx="10708094" cy="293029"/>
          </a:xfrm>
        </p:spPr>
        <p:txBody>
          <a:bodyPr lIns="0" tIns="0" rIns="0" bIns="0"/>
          <a:lstStyle>
            <a:lvl1pPr>
              <a:defRPr sz="1905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6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205"/>
              </a:spcBef>
            </a:pPr>
            <a:endParaRPr lang="ru-RU" spc="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120"/>
              </a:spcBef>
            </a:pPr>
            <a:r>
              <a:rPr lang="en-US" spc="-5">
                <a:solidFill>
                  <a:prstClr val="black"/>
                </a:solidFill>
              </a:rPr>
              <a:t>powered by</a:t>
            </a:r>
            <a:endParaRPr lang="en-US" spc="-9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FEFEFE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34290" defTabSz="829310">
              <a:spcBef>
                <a:spcPts val="85"/>
              </a:spcBef>
            </a:pPr>
            <a:fld id="{81D60167-4931-47E6-BA6A-407CBD079E47}" type="slidenum">
              <a:rPr lang="ru-RU" spc="77" smtClean="0"/>
            </a:fld>
            <a:endParaRPr lang="ru-RU" spc="77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953" y="177056"/>
            <a:ext cx="10708094" cy="293029"/>
          </a:xfrm>
        </p:spPr>
        <p:txBody>
          <a:bodyPr lIns="0" tIns="0" rIns="0" bIns="0"/>
          <a:lstStyle>
            <a:lvl1pPr>
              <a:defRPr sz="1905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6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205"/>
              </a:spcBef>
            </a:pPr>
            <a:endParaRPr lang="ru-RU" spc="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120"/>
              </a:spcBef>
            </a:pPr>
            <a:r>
              <a:rPr lang="en-US" spc="-5">
                <a:solidFill>
                  <a:prstClr val="black"/>
                </a:solidFill>
              </a:rPr>
              <a:t>powered by</a:t>
            </a:r>
            <a:endParaRPr lang="en-US" spc="-9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FEFEFE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34290" defTabSz="829310">
              <a:spcBef>
                <a:spcPts val="85"/>
              </a:spcBef>
            </a:pPr>
            <a:fld id="{81D60167-4931-47E6-BA6A-407CBD079E47}" type="slidenum">
              <a:rPr lang="ru-RU" spc="77" smtClean="0"/>
            </a:fld>
            <a:endParaRPr lang="ru-RU" spc="77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0"/>
            <a:ext cx="12190399" cy="6463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29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4460978"/>
            <a:ext cx="12190404" cy="2394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29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6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205"/>
              </a:spcBef>
            </a:pPr>
            <a:endParaRPr lang="ru-RU" spc="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35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120"/>
              </a:spcBef>
            </a:pPr>
            <a:r>
              <a:rPr lang="en-US" spc="-5">
                <a:solidFill>
                  <a:prstClr val="black"/>
                </a:solidFill>
              </a:rPr>
              <a:t>powered by</a:t>
            </a:r>
            <a:endParaRPr lang="en-US" spc="-9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rgbClr val="FEFEFE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34290" defTabSz="829310">
              <a:spcBef>
                <a:spcPts val="85"/>
              </a:spcBef>
            </a:pPr>
            <a:fld id="{81D60167-4931-47E6-BA6A-407CBD079E47}" type="slidenum">
              <a:rPr lang="ru-RU" spc="77" smtClean="0"/>
            </a:fld>
            <a:endParaRPr lang="ru-RU" spc="77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5543"/>
            <a:ext cx="9144000" cy="734420"/>
          </a:xfrm>
        </p:spPr>
        <p:txBody>
          <a:bodyPr anchor="b"/>
          <a:lstStyle>
            <a:lvl1pPr algn="ctr">
              <a:defRPr sz="477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745"/>
          </a:xfrm>
        </p:spPr>
        <p:txBody>
          <a:bodyPr/>
          <a:lstStyle>
            <a:lvl1pPr marL="0" indent="0" algn="ctr">
              <a:buNone/>
              <a:defRPr sz="1910"/>
            </a:lvl1pPr>
            <a:lvl2pPr marL="363855" indent="0" algn="ctr">
              <a:buNone/>
              <a:defRPr sz="1590"/>
            </a:lvl2pPr>
            <a:lvl3pPr marL="727075" indent="0" algn="ctr">
              <a:buNone/>
              <a:defRPr sz="1435"/>
            </a:lvl3pPr>
            <a:lvl4pPr marL="1090930" indent="0" algn="ctr">
              <a:buNone/>
              <a:defRPr sz="1275"/>
            </a:lvl4pPr>
            <a:lvl5pPr marL="1454785" indent="0" algn="ctr">
              <a:buNone/>
              <a:defRPr sz="1275"/>
            </a:lvl5pPr>
            <a:lvl6pPr marL="1818640" indent="0" algn="ctr">
              <a:buNone/>
              <a:defRPr sz="1275"/>
            </a:lvl6pPr>
            <a:lvl7pPr marL="2181860" indent="0" algn="ctr">
              <a:buNone/>
              <a:defRPr sz="1275"/>
            </a:lvl7pPr>
            <a:lvl8pPr marL="2545715" indent="0" algn="ctr">
              <a:buNone/>
              <a:defRPr sz="1275"/>
            </a:lvl8pPr>
            <a:lvl9pPr marL="2908935" indent="0" algn="ctr">
              <a:buNone/>
              <a:defRPr sz="1275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67883" y="6407476"/>
            <a:ext cx="584260" cy="97719"/>
          </a:xfrm>
        </p:spPr>
        <p:txBody>
          <a:bodyPr/>
          <a:lstStyle/>
          <a:p>
            <a:pPr defTabSz="829310"/>
            <a:r>
              <a:rPr lang="ru-RU">
                <a:solidFill>
                  <a:prstClr val="black"/>
                </a:solidFill>
              </a:rPr>
              <a:t>powered by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64713" y="6332917"/>
            <a:ext cx="1602915" cy="209288"/>
          </a:xfrm>
        </p:spPr>
        <p:txBody>
          <a:bodyPr/>
          <a:lstStyle/>
          <a:p>
            <a:pPr defTabSz="82931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95477" y="6215161"/>
            <a:ext cx="230229" cy="390876"/>
          </a:xfrm>
        </p:spPr>
        <p:txBody>
          <a:bodyPr/>
          <a:lstStyle/>
          <a:p>
            <a:pPr defTabSz="829310"/>
            <a:fld id="{35BB8928-4A71-401F-AE13-04A0266E9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953" y="177056"/>
            <a:ext cx="10708094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864713" y="6332917"/>
            <a:ext cx="1602915" cy="209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60" b="1" i="0">
                <a:solidFill>
                  <a:srgbClr val="151616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205"/>
              </a:spcBef>
            </a:pPr>
            <a:endParaRPr lang="ru-RU" spc="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67883" y="6407476"/>
            <a:ext cx="584260" cy="9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" b="0" i="0"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marL="11430" defTabSz="829310">
              <a:spcBef>
                <a:spcPts val="120"/>
              </a:spcBef>
            </a:pPr>
            <a:r>
              <a:rPr lang="en-US" spc="-5">
                <a:solidFill>
                  <a:prstClr val="black"/>
                </a:solidFill>
              </a:rPr>
              <a:t>powered by</a:t>
            </a:r>
            <a:endParaRPr lang="en-US" spc="-9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5477" y="6215162"/>
            <a:ext cx="230229" cy="586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rgbClr val="FEFEFE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pPr marL="34290" defTabSz="829310">
              <a:spcBef>
                <a:spcPts val="85"/>
              </a:spcBef>
            </a:pPr>
            <a:fld id="{81D60167-4931-47E6-BA6A-407CBD079E47}" type="slidenum">
              <a:rPr lang="ru-RU" spc="77" smtClean="0"/>
            </a:fld>
            <a:endParaRPr lang="ru-RU" spc="77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655">
        <a:defRPr>
          <a:latin typeface="+mn-lt"/>
          <a:ea typeface="+mn-ea"/>
          <a:cs typeface="+mn-cs"/>
        </a:defRPr>
      </a:lvl2pPr>
      <a:lvl3pPr marL="829310">
        <a:defRPr>
          <a:latin typeface="+mn-lt"/>
          <a:ea typeface="+mn-ea"/>
          <a:cs typeface="+mn-cs"/>
        </a:defRPr>
      </a:lvl3pPr>
      <a:lvl4pPr marL="1243965">
        <a:defRPr>
          <a:latin typeface="+mn-lt"/>
          <a:ea typeface="+mn-ea"/>
          <a:cs typeface="+mn-cs"/>
        </a:defRPr>
      </a:lvl4pPr>
      <a:lvl5pPr marL="1658620">
        <a:defRPr>
          <a:latin typeface="+mn-lt"/>
          <a:ea typeface="+mn-ea"/>
          <a:cs typeface="+mn-cs"/>
        </a:defRPr>
      </a:lvl5pPr>
      <a:lvl6pPr marL="2072640">
        <a:defRPr>
          <a:latin typeface="+mn-lt"/>
          <a:ea typeface="+mn-ea"/>
          <a:cs typeface="+mn-cs"/>
        </a:defRPr>
      </a:lvl6pPr>
      <a:lvl7pPr marL="2487295">
        <a:defRPr>
          <a:latin typeface="+mn-lt"/>
          <a:ea typeface="+mn-ea"/>
          <a:cs typeface="+mn-cs"/>
        </a:defRPr>
      </a:lvl7pPr>
      <a:lvl8pPr marL="2901950">
        <a:defRPr>
          <a:latin typeface="+mn-lt"/>
          <a:ea typeface="+mn-ea"/>
          <a:cs typeface="+mn-cs"/>
        </a:defRPr>
      </a:lvl8pPr>
      <a:lvl9pPr marL="33166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655">
        <a:defRPr>
          <a:latin typeface="+mn-lt"/>
          <a:ea typeface="+mn-ea"/>
          <a:cs typeface="+mn-cs"/>
        </a:defRPr>
      </a:lvl2pPr>
      <a:lvl3pPr marL="829310">
        <a:defRPr>
          <a:latin typeface="+mn-lt"/>
          <a:ea typeface="+mn-ea"/>
          <a:cs typeface="+mn-cs"/>
        </a:defRPr>
      </a:lvl3pPr>
      <a:lvl4pPr marL="1243965">
        <a:defRPr>
          <a:latin typeface="+mn-lt"/>
          <a:ea typeface="+mn-ea"/>
          <a:cs typeface="+mn-cs"/>
        </a:defRPr>
      </a:lvl4pPr>
      <a:lvl5pPr marL="1658620">
        <a:defRPr>
          <a:latin typeface="+mn-lt"/>
          <a:ea typeface="+mn-ea"/>
          <a:cs typeface="+mn-cs"/>
        </a:defRPr>
      </a:lvl5pPr>
      <a:lvl6pPr marL="2072640">
        <a:defRPr>
          <a:latin typeface="+mn-lt"/>
          <a:ea typeface="+mn-ea"/>
          <a:cs typeface="+mn-cs"/>
        </a:defRPr>
      </a:lvl6pPr>
      <a:lvl7pPr marL="2487295">
        <a:defRPr>
          <a:latin typeface="+mn-lt"/>
          <a:ea typeface="+mn-ea"/>
          <a:cs typeface="+mn-cs"/>
        </a:defRPr>
      </a:lvl7pPr>
      <a:lvl8pPr marL="2901950">
        <a:defRPr>
          <a:latin typeface="+mn-lt"/>
          <a:ea typeface="+mn-ea"/>
          <a:cs typeface="+mn-cs"/>
        </a:defRPr>
      </a:lvl8pPr>
      <a:lvl9pPr marL="33166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700" y="1323937"/>
            <a:ext cx="8491905" cy="1686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720" b="0" dirty="0">
                <a:latin typeface="+mn-lt"/>
              </a:rPr>
              <a:t>Презентация не больше 12 слайдов </a:t>
            </a:r>
            <a:br>
              <a:rPr lang="ru-RU" sz="2720" b="0" dirty="0">
                <a:latin typeface="+mn-lt"/>
              </a:rPr>
            </a:br>
            <a:r>
              <a:rPr lang="ru-RU" sz="2720" b="0" dirty="0">
                <a:latin typeface="+mn-lt"/>
              </a:rPr>
              <a:t>Все в едином стиле</a:t>
            </a:r>
            <a:br>
              <a:rPr lang="ru-RU" sz="2720" b="0" dirty="0">
                <a:latin typeface="+mn-lt"/>
              </a:rPr>
            </a:br>
            <a:br>
              <a:rPr lang="ru-RU" sz="2720" b="0" dirty="0">
                <a:latin typeface="+mn-lt"/>
              </a:rPr>
            </a:br>
            <a:endParaRPr lang="ru-RU" sz="2720" b="0" dirty="0"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34879" y="0"/>
            <a:ext cx="8670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defTabSz="829310">
              <a:spcBef>
                <a:spcPts val="105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оформления заявки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115169" y="113144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Предпринимательская модель</a:t>
            </a:r>
            <a:endParaRPr lang="ru-RU" sz="29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989261" y="805472"/>
            <a:ext cx="8618460" cy="262738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Опишите покупательскую целевую аудиторию (b2b / b2c / b2g). 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Опишите предпринимательскую схему (экономическую модель). 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Расскажите о команде для реализации проекта (роли, квалификация, опыт).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989262" y="126792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План реализации проекта</a:t>
            </a:r>
            <a:endParaRPr lang="ru-RU" sz="29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863354" y="819120"/>
            <a:ext cx="8618460" cy="1751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Представьте план реализации проекта по годам.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Укажите предполагаемый срок окупаемости.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989262" y="126792"/>
            <a:ext cx="8366645" cy="459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Оформление финального слайда</a:t>
            </a:r>
            <a:endParaRPr lang="ru-RU" sz="29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989262" y="1287780"/>
            <a:ext cx="10118725" cy="261571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На финальном слайде отразить: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• вашу контактную информацию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• </a:t>
            </a:r>
            <a:r>
              <a:rPr lang="ru-RU" sz="1815" b="0" kern="0">
                <a:solidFill>
                  <a:prstClr val="black"/>
                </a:solidFill>
                <a:latin typeface="Calibri" panose="020F0502020204030204"/>
              </a:rPr>
              <a:t>куда перейти дальше </a:t>
            </a: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(сайт, статья или др. ресурсы, которые помогут им подробнее изучить Ваш продукт/услугу)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• логотип компании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695" y="1770643"/>
            <a:ext cx="8593517" cy="446597"/>
          </a:xfrm>
        </p:spPr>
        <p:txBody>
          <a:bodyPr wrap="square"/>
          <a:lstStyle/>
          <a:p>
            <a:r>
              <a:rPr lang="ru-RU" sz="2900" dirty="0">
                <a:latin typeface="+mn-lt"/>
                <a:cs typeface="Calibri" panose="020F0502020204030204" pitchFamily="34" charset="0"/>
              </a:rPr>
              <a:t>Название проекта</a:t>
            </a:r>
            <a:endParaRPr lang="ru-RU" sz="29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2364695" y="2258379"/>
            <a:ext cx="8242268" cy="837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defTabSz="829310"/>
            <a:r>
              <a:rPr lang="ru-RU" sz="2720" b="0" kern="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ФИО</a:t>
            </a:r>
            <a:endParaRPr lang="ru-RU" sz="2720" b="0" kern="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defTabSz="829310"/>
            <a:r>
              <a:rPr lang="ru-RU" sz="2720" b="0" kern="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Аффилиация</a:t>
            </a:r>
            <a:endParaRPr lang="ru-RU" sz="2720" b="0" kern="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64024" cy="6858000"/>
          </a:xfrm>
          <a:prstGeom prst="rect">
            <a:avLst/>
          </a:prstGeom>
          <a:solidFill>
            <a:srgbClr val="1BAFE9"/>
          </a:solidFill>
          <a:ln>
            <a:solidFill>
              <a:srgbClr val="1BA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060" y="4580546"/>
            <a:ext cx="3879491" cy="218366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62" y="4918511"/>
            <a:ext cx="1841152" cy="1140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695" y="1770643"/>
            <a:ext cx="8593517" cy="446597"/>
          </a:xfrm>
        </p:spPr>
        <p:txBody>
          <a:bodyPr wrap="square"/>
          <a:lstStyle/>
          <a:p>
            <a:r>
              <a:rPr lang="ru-RU" sz="2900" dirty="0">
                <a:latin typeface="+mn-lt"/>
                <a:cs typeface="Calibri" panose="020F0502020204030204" pitchFamily="34" charset="0"/>
              </a:rPr>
              <a:t>Название проекта</a:t>
            </a:r>
            <a:endParaRPr lang="ru-RU" sz="29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2364695" y="2258379"/>
            <a:ext cx="8242268" cy="837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defTabSz="829310"/>
            <a:r>
              <a:rPr lang="ru-RU" sz="2720" b="0" kern="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ФИО</a:t>
            </a:r>
            <a:endParaRPr lang="ru-RU" sz="2720" b="0" kern="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defTabSz="829310"/>
            <a:r>
              <a:rPr lang="ru-RU" sz="2720" b="0" kern="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Аффилиация</a:t>
            </a:r>
            <a:endParaRPr lang="ru-RU" sz="2720" b="0" kern="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64024" cy="6858000"/>
          </a:xfrm>
          <a:prstGeom prst="rect">
            <a:avLst/>
          </a:prstGeom>
          <a:solidFill>
            <a:srgbClr val="1BAFE9"/>
          </a:solidFill>
          <a:ln>
            <a:solidFill>
              <a:srgbClr val="1BA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3121" y="4580683"/>
            <a:ext cx="3789200" cy="2131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93" y="4873989"/>
            <a:ext cx="1841152" cy="1140051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082247" y="0"/>
            <a:ext cx="9005804" cy="4320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altLang="ru-RU" sz="272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DINPro-Black" pitchFamily="50" charset="0"/>
              </a:rPr>
              <a:t>Актуальность продукта/технологии. Обозначение  проблемы</a:t>
            </a:r>
            <a:r>
              <a:rPr lang="ru-RU" altLang="ru-RU" sz="2720" b="1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DINPro-Black" pitchFamily="50" charset="0"/>
              </a:rPr>
              <a:t>  </a:t>
            </a:r>
            <a:endParaRPr lang="ru-RU" altLang="ru-RU" sz="2720" b="1" dirty="0">
              <a:solidFill>
                <a:prstClr val="black"/>
              </a:solidFill>
              <a:latin typeface="Calibri" panose="020F0502020204030204"/>
              <a:ea typeface="Arial" panose="020B0604020202020204" pitchFamily="34" charset="0"/>
              <a:cs typeface="DINPro-Black" pitchFamily="50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1295013" y="762145"/>
            <a:ext cx="8580274" cy="460728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Кратко опишите в чем состоит проблема, которую вы решаете. 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Объясните простым языком, возможно на каком-то конкретном наиболее типичном примере. Можно рассказать историю о проблеме которую решает продукт.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Перечислите тех, кто столкнулся с данной проблемой.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Расскажите, как вы узнали, что данная проблема актуальна? Действительно ли потенциальные покупатели ищут ее решение или пытаются решить ее своими силами?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Сфокусируйтесь на наиболее острых проблемах, которые будет решать Ваш продукт/ технология.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115169" y="154813"/>
            <a:ext cx="8366645" cy="4320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altLang="ru-RU" sz="2720" dirty="0">
                <a:solidFill>
                  <a:prstClr val="black"/>
                </a:solidFill>
                <a:latin typeface="Calibri" panose="020F0502020204030204"/>
                <a:ea typeface="Arial" panose="020B0604020202020204" pitchFamily="34" charset="0"/>
                <a:cs typeface="DINPro-Black" pitchFamily="50" charset="0"/>
              </a:rPr>
              <a:t>Решение проблемы</a:t>
            </a:r>
            <a:endParaRPr lang="ru-RU" altLang="ru-RU" sz="2720" dirty="0">
              <a:solidFill>
                <a:prstClr val="black"/>
              </a:solidFill>
              <a:latin typeface="Calibri" panose="020F0502020204030204"/>
              <a:ea typeface="Arial" panose="020B0604020202020204" pitchFamily="34" charset="0"/>
              <a:cs typeface="DINPro-Black" pitchFamily="50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989261" y="847141"/>
            <a:ext cx="8618460" cy="260173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Опишите что представляет из себя ваш продукт / решение (простым и понятным языком).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Почему ваш продукт решает проблему лучше, отлично от всех остальных?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В чем уникальность и преимущество вашего продукта/ решения? Чем он отличается от существующих на рынке продуктов/ решений?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115169" y="126792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Уровень готовности разработки</a:t>
            </a:r>
            <a:endParaRPr lang="ru-RU" altLang="ru-RU" sz="272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Arial" panose="020B0604020202020204" pitchFamily="34" charset="0"/>
              <a:cs typeface="DINPro-Black" pitchFamily="50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1114991" y="759300"/>
            <a:ext cx="8618460" cy="463169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Опишите (1-2 абзаца) готовность разработки на данный момент с указанием уровня TRL (выберите из списка):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1: Сформулирована фундаментальная концепция, обоснована полезность новой технологии.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2: Сформулирована техническая концепция, установлены возможные области применения разработки.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3: Разработан макетный образец технологии, чтобы продемонстрировать ее ключевые характеристики.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4: Разработан детальный макет решения для демонстрации работоспособности технологии.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5: Работоспособность технологии может быть продемонстрирована на детализированном макете в условиях, приближенным к реальным.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6: Демонстрация работоспособности технологии на полномасштабном полнофункциональном прототипе в условиях, соответствующих реальности.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7: Прототип системы может быть показан в составе других систем в реальных эксплуатационных условиях.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8: Сборка реального устройства, которое тестируется в составе системы в ожидаемых эксплуатационных условиях.</a:t>
            </a:r>
            <a:endParaRPr lang="ru-RU" sz="1600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r>
              <a:rPr lang="ru-RU" sz="1600" b="0" kern="0" dirty="0">
                <a:solidFill>
                  <a:prstClr val="black"/>
                </a:solidFill>
                <a:latin typeface="Calibri" panose="020F0502020204030204"/>
              </a:rPr>
              <a:t>− TRL 9: Реальная демонстрация технологии в ее завершенном виде, после чего принимается решение о серийном выпуске.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115169" y="68119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Конкуренты </a:t>
            </a:r>
            <a:endParaRPr lang="ru-RU" sz="29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989261" y="760447"/>
            <a:ext cx="8618460" cy="374410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Покажите чем ваш продукт/ решение отличается от конкурентов или аналогов, тех способов как эта проблема решается клиентами сейчас.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Перечислите основных конкурентов и ближайших аналогов вашего продукта (имейте в виду что скорее всего клиенты уже как то решают эту проблему сейчас).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Дайте информацию по имеющимся патентам, прямым и косвенным аналогам.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Составьте сравнительную таблицу вашего продукт относительно конкурентов или аналогов (цена, функциональность, постарайтесь сделать фокус на ваших преимуществах).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989262" y="113144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Публикации</a:t>
            </a:r>
            <a:endParaRPr lang="ru-RU" altLang="ru-RU" sz="272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Arial" panose="020B0604020202020204" pitchFamily="34" charset="0"/>
              <a:cs typeface="DINPro-Black" pitchFamily="50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863354" y="805472"/>
            <a:ext cx="8618460" cy="86254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Дайте информацию о имеющихся публикациях по теме проекта, указав уровень и количество публикаций, кратко представьте научные основы разработки.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115169" y="113144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Производство</a:t>
            </a:r>
            <a:endParaRPr lang="ru-RU" altLang="ru-RU" sz="272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Arial" panose="020B0604020202020204" pitchFamily="34" charset="0"/>
              <a:cs typeface="DINPro-Black" pitchFamily="50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989261" y="805472"/>
            <a:ext cx="8618460" cy="58336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Дайте информацию о производственном партнере (если таковой имеется).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1115169" y="113144"/>
            <a:ext cx="8366645" cy="460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defTabSz="829310"/>
            <a:r>
              <a:rPr lang="ru-RU" sz="2900" kern="0" dirty="0">
                <a:solidFill>
                  <a:prstClr val="black"/>
                </a:solidFill>
                <a:latin typeface="Calibri" panose="020F0502020204030204"/>
              </a:rPr>
              <a:t>Инвестиции</a:t>
            </a:r>
            <a:endParaRPr lang="ru-RU" altLang="ru-RU" sz="272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Arial" panose="020B0604020202020204" pitchFamily="34" charset="0"/>
              <a:cs typeface="DINPro-Black" pitchFamily="50" charset="0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989261" y="805472"/>
            <a:ext cx="8618460" cy="86254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ctr">
              <a:defRPr sz="5265" b="1" i="0">
                <a:solidFill>
                  <a:schemeClr val="tx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algn="l" defTabSz="829310">
              <a:spcBef>
                <a:spcPts val="105"/>
              </a:spcBef>
            </a:pP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23850" indent="-311150" algn="l" defTabSz="82931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1815" b="0" kern="0" dirty="0">
                <a:solidFill>
                  <a:prstClr val="black"/>
                </a:solidFill>
                <a:latin typeface="Calibri" panose="020F0502020204030204"/>
              </a:rPr>
              <a:t>Отразите сведения о инвесторе, если таковой имеется, или о необходимом объеме инвестиций (с  обоснованием).</a:t>
            </a:r>
            <a:endParaRPr lang="ru-RU" sz="1815" b="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3206"/>
            <a:ext cx="12192000" cy="13648"/>
          </a:xfrm>
          <a:prstGeom prst="line">
            <a:avLst/>
          </a:prstGeom>
          <a:ln w="38100">
            <a:solidFill>
              <a:srgbClr val="1DC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3522</Words>
  <Application>WPS Presentation</Application>
  <PresentationFormat>Широкоэкранный</PresentationFormat>
  <Paragraphs>102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Tahoma</vt:lpstr>
      <vt:lpstr>Open Sans</vt:lpstr>
      <vt:lpstr>Segoe Print</vt:lpstr>
      <vt:lpstr>Calibri</vt:lpstr>
      <vt:lpstr>Times New Roman</vt:lpstr>
      <vt:lpstr>Calibri</vt:lpstr>
      <vt:lpstr>DINPro-Black</vt:lpstr>
      <vt:lpstr>Microsoft YaHei</vt:lpstr>
      <vt:lpstr>Arial Unicode MS</vt:lpstr>
      <vt:lpstr>Office Theme</vt:lpstr>
      <vt:lpstr>Презентация не больше 12 слайдов  Все в едином стиле  </vt:lpstr>
      <vt:lpstr>Название проекта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Название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больше 12 слайдов  Все в едином стиле Шрифт не менее 20 пт Меньше текста</dc:title>
  <dc:creator>User</dc:creator>
  <cp:lastModifiedBy>79083</cp:lastModifiedBy>
  <cp:revision>22</cp:revision>
  <dcterms:created xsi:type="dcterms:W3CDTF">2021-11-01T01:19:00Z</dcterms:created>
  <dcterms:modified xsi:type="dcterms:W3CDTF">2022-11-21T07:19:48Z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E2C68A856A2249D795D13C0F4EAEF722</vt:lpwstr>
  </property>
  <property fmtid="{D5CDD505-2E9C-101B-9397-08002B2CF9AE}" pid="3" name="KSOProductBuildVer">
    <vt:lpwstr>1049-11.2.0.11380</vt:lpwstr>
  </property>
</Properties>
</file>